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61" r:id="rId4"/>
    <p:sldId id="309" r:id="rId5"/>
    <p:sldId id="308" r:id="rId6"/>
    <p:sldId id="310" r:id="rId7"/>
    <p:sldId id="268" r:id="rId8"/>
    <p:sldId id="271" r:id="rId9"/>
    <p:sldId id="269" r:id="rId10"/>
    <p:sldId id="311" r:id="rId11"/>
    <p:sldId id="274" r:id="rId12"/>
    <p:sldId id="275" r:id="rId13"/>
    <p:sldId id="312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313" r:id="rId22"/>
    <p:sldId id="286" r:id="rId23"/>
    <p:sldId id="314" r:id="rId24"/>
    <p:sldId id="288" r:id="rId25"/>
    <p:sldId id="289" r:id="rId26"/>
    <p:sldId id="290" r:id="rId27"/>
    <p:sldId id="291" r:id="rId28"/>
    <p:sldId id="292" r:id="rId29"/>
    <p:sldId id="293" r:id="rId30"/>
    <p:sldId id="315" r:id="rId31"/>
    <p:sldId id="295" r:id="rId32"/>
    <p:sldId id="296" r:id="rId33"/>
    <p:sldId id="297" r:id="rId34"/>
    <p:sldId id="299" r:id="rId35"/>
    <p:sldId id="300" r:id="rId3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5110F102-54B3-4DCD-9A03-A2293057B8C0}">
          <p14:sldIdLst>
            <p14:sldId id="256"/>
            <p14:sldId id="257"/>
            <p14:sldId id="261"/>
            <p14:sldId id="309"/>
            <p14:sldId id="308"/>
            <p14:sldId id="310"/>
            <p14:sldId id="268"/>
            <p14:sldId id="271"/>
            <p14:sldId id="269"/>
            <p14:sldId id="311"/>
            <p14:sldId id="274"/>
            <p14:sldId id="275"/>
            <p14:sldId id="312"/>
            <p14:sldId id="277"/>
            <p14:sldId id="278"/>
            <p14:sldId id="279"/>
            <p14:sldId id="280"/>
            <p14:sldId id="281"/>
            <p14:sldId id="282"/>
            <p14:sldId id="283"/>
            <p14:sldId id="313"/>
            <p14:sldId id="286"/>
            <p14:sldId id="314"/>
            <p14:sldId id="288"/>
            <p14:sldId id="289"/>
            <p14:sldId id="290"/>
            <p14:sldId id="291"/>
            <p14:sldId id="292"/>
            <p14:sldId id="293"/>
            <p14:sldId id="315"/>
            <p14:sldId id="295"/>
            <p14:sldId id="296"/>
            <p14:sldId id="29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Gysen" initials="BG" lastIdx="1" clrIdx="0">
    <p:extLst>
      <p:ext uri="{19B8F6BF-5375-455C-9EA6-DF929625EA0E}">
        <p15:presenceInfo xmlns:p15="http://schemas.microsoft.com/office/powerpoint/2012/main" userId="77990582a85fd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2" autoAdjust="0"/>
    <p:restoredTop sz="68555" autoAdjust="0"/>
  </p:normalViewPr>
  <p:slideViewPr>
    <p:cSldViewPr>
      <p:cViewPr varScale="1">
        <p:scale>
          <a:sx n="79" d="100"/>
          <a:sy n="79" d="100"/>
        </p:scale>
        <p:origin x="295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CD280EB-2061-457C-8DF8-46EE14D6AB2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E74487B-CAE9-4837-88F6-2869F18EDF96}" type="slidenum">
              <a:rPr lang="en-US"/>
              <a:pPr/>
              <a:t>1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11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8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12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81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B38326-12BB-47F1-9D12-A2381224DC78}" type="slidenum">
              <a:rPr lang="en-US"/>
              <a:pPr/>
              <a:t>13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23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14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4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15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40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16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55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17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18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96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19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63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20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B38326-12BB-47F1-9D12-A2381224DC78}" type="slidenum">
              <a:rPr lang="en-US"/>
              <a:pPr/>
              <a:t>2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B38326-12BB-47F1-9D12-A2381224DC78}" type="slidenum">
              <a:rPr lang="en-US"/>
              <a:pPr/>
              <a:t>21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80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22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B38326-12BB-47F1-9D12-A2381224DC78}" type="slidenum">
              <a:rPr lang="en-US"/>
              <a:pPr/>
              <a:t>23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14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24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27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25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Retain -&gt; last known GOOD value - &gt; not the last message</a:t>
            </a:r>
          </a:p>
        </p:txBody>
      </p:sp>
    </p:spTree>
    <p:extLst>
      <p:ext uri="{BB962C8B-B14F-4D97-AF65-F5344CB8AC3E}">
        <p14:creationId xmlns:p14="http://schemas.microsoft.com/office/powerpoint/2010/main" val="2175189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26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16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27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0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28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04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29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990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B38326-12BB-47F1-9D12-A2381224DC78}" type="slidenum">
              <a:rPr lang="en-US"/>
              <a:pPr/>
              <a:t>30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3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92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31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5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32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35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33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8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34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2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35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5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B38326-12BB-47F1-9D12-A2381224DC78}" type="slidenum">
              <a:rPr lang="en-US"/>
              <a:pPr/>
              <a:t>4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25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B38326-12BB-47F1-9D12-A2381224DC78}" type="slidenum">
              <a:rPr lang="en-US"/>
              <a:pPr/>
              <a:t>6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92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7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9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8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10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9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9C4DE52-D318-4BEA-9622-616794751211}" type="slidenum">
              <a:rPr lang="en-US"/>
              <a:pPr/>
              <a:t>10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5445125"/>
            <a:ext cx="5327650" cy="750888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nl-NL" noProof="0"/>
              <a:t>Klik om stijl te bewerken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6165850"/>
            <a:ext cx="5327650" cy="50323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nl-NL" noProof="0"/>
              <a:t>Klikken om de ondertitelstijl van het model te bewerken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310188" y="260350"/>
            <a:ext cx="1636712" cy="554355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260350"/>
            <a:ext cx="4762500" cy="55435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95288" y="908050"/>
            <a:ext cx="319881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746500" y="908050"/>
            <a:ext cx="32004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60350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stijl te bewerken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908050"/>
            <a:ext cx="65516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5661025"/>
            <a:ext cx="5111799" cy="504825"/>
          </a:xfrm>
          <a:noFill/>
        </p:spPr>
        <p:txBody>
          <a:bodyPr/>
          <a:lstStyle/>
          <a:p>
            <a:pPr eaLnBrk="1" hangingPunct="1"/>
            <a:r>
              <a:rPr lang="en-US" dirty="0" err="1"/>
              <a:t>Projecten</a:t>
            </a:r>
            <a:r>
              <a:rPr lang="en-US" dirty="0"/>
              <a:t> van het </a:t>
            </a:r>
            <a:r>
              <a:rPr lang="en-US" dirty="0" err="1"/>
              <a:t>werkveld</a:t>
            </a:r>
            <a:endParaRPr lang="uk-UA" dirty="0"/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813B769E-0077-610E-FF72-9A6C144CF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576" y="6193640"/>
            <a:ext cx="5327650" cy="503238"/>
          </a:xfrm>
        </p:spPr>
        <p:txBody>
          <a:bodyPr/>
          <a:lstStyle/>
          <a:p>
            <a:r>
              <a:rPr lang="nl-NL" sz="1800" dirty="0"/>
              <a:t>Bart Gysen</a:t>
            </a:r>
            <a:endParaRPr lang="nl-BE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EA8394B-63D5-7857-E8C1-393B75497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1" r="7730"/>
          <a:stretch/>
        </p:blipFill>
        <p:spPr>
          <a:xfrm>
            <a:off x="3562872" y="0"/>
            <a:ext cx="5581128" cy="6861613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B5245354-CC8A-275F-FD52-9F2AD2B345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0" r="28058" b="-1"/>
          <a:stretch/>
        </p:blipFill>
        <p:spPr>
          <a:xfrm>
            <a:off x="32486" y="0"/>
            <a:ext cx="3562872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6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CE2AD32-E8C3-01B7-F1C8-510CDAB71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r="12152"/>
          <a:stretch/>
        </p:blipFill>
        <p:spPr>
          <a:xfrm>
            <a:off x="0" y="548680"/>
            <a:ext cx="9185020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7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F0E6882-9AC6-170D-92BD-47FBC57041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6" r="15350"/>
          <a:stretch/>
        </p:blipFill>
        <p:spPr>
          <a:xfrm>
            <a:off x="0" y="332656"/>
            <a:ext cx="9132834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4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6480175" cy="620712"/>
          </a:xfrm>
        </p:spPr>
        <p:txBody>
          <a:bodyPr/>
          <a:lstStyle/>
          <a:p>
            <a:pPr eaLnBrk="1" hangingPunct="1"/>
            <a:r>
              <a:rPr lang="en-US" sz="4000" b="1" dirty="0" err="1"/>
              <a:t>Inhoud</a:t>
            </a:r>
            <a:endParaRPr lang="uk-UA" sz="4000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446405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Nucleo-F429ZI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STM32F429ZI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Rotary encoder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b="1" dirty="0"/>
              <a:t>OLED-display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LwIP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MQTT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FreeRTOS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uk-UA" sz="20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83937EE-33C9-A957-C110-8FD3F61B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0" r="25458" b="523"/>
          <a:stretch/>
        </p:blipFill>
        <p:spPr>
          <a:xfrm>
            <a:off x="4427984" y="1124744"/>
            <a:ext cx="4534718" cy="4243472"/>
          </a:xfrm>
          <a:prstGeom prst="rect">
            <a:avLst/>
          </a:prstGeom>
        </p:spPr>
      </p:pic>
      <p:cxnSp>
        <p:nvCxnSpPr>
          <p:cNvPr id="2" name="Rechte verbindingslijn met pijl 1">
            <a:extLst>
              <a:ext uri="{FF2B5EF4-FFF2-40B4-BE49-F238E27FC236}">
                <a16:creationId xmlns:a16="http://schemas.microsoft.com/office/drawing/2014/main" id="{688C8C8F-B513-9F13-EBF4-23F9ACB6DAD0}"/>
              </a:ext>
            </a:extLst>
          </p:cNvPr>
          <p:cNvCxnSpPr>
            <a:cxnSpLocks/>
          </p:cNvCxnSpPr>
          <p:nvPr/>
        </p:nvCxnSpPr>
        <p:spPr>
          <a:xfrm>
            <a:off x="3491880" y="2708920"/>
            <a:ext cx="4032448" cy="1152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347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/>
              <a:t>OLED display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r>
              <a:rPr lang="nl-BE" sz="2000" dirty="0" err="1"/>
              <a:t>Organic</a:t>
            </a:r>
            <a:r>
              <a:rPr lang="nl-BE" sz="2000" dirty="0"/>
              <a:t> Light </a:t>
            </a:r>
            <a:r>
              <a:rPr lang="nl-BE" sz="2000" dirty="0" err="1"/>
              <a:t>Emitting</a:t>
            </a:r>
            <a:r>
              <a:rPr lang="nl-BE" sz="2000" dirty="0"/>
              <a:t> Diode</a:t>
            </a:r>
          </a:p>
          <a:p>
            <a:r>
              <a:rPr lang="nl-BE" sz="2000" dirty="0"/>
              <a:t>Geen achtergrond verlichting</a:t>
            </a:r>
          </a:p>
          <a:p>
            <a:r>
              <a:rPr lang="nl-BE" sz="2000" dirty="0"/>
              <a:t>Resolutie 128 x 64</a:t>
            </a:r>
          </a:p>
          <a:p>
            <a:r>
              <a:rPr lang="nl-BE" sz="2000" dirty="0"/>
              <a:t>SSD1306 driver</a:t>
            </a:r>
          </a:p>
          <a:p>
            <a:r>
              <a:rPr lang="nl-BE" sz="2000" dirty="0"/>
              <a:t>I2C</a:t>
            </a:r>
          </a:p>
          <a:p>
            <a:r>
              <a:rPr lang="nl-BE" sz="2000" dirty="0"/>
              <a:t>SPI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D3AE59B-5FB9-28EA-C8B1-45448A1CA8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" b="5555"/>
          <a:stretch/>
        </p:blipFill>
        <p:spPr>
          <a:xfrm>
            <a:off x="5255568" y="1628799"/>
            <a:ext cx="3888432" cy="36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/>
              <a:t>OLED display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r>
              <a:rPr lang="nl-NL" sz="2000" dirty="0" err="1"/>
              <a:t>Serial</a:t>
            </a:r>
            <a:r>
              <a:rPr lang="nl-NL" sz="2000" dirty="0"/>
              <a:t> Peripheral Interface</a:t>
            </a:r>
          </a:p>
          <a:p>
            <a:r>
              <a:rPr lang="nl-NL" sz="2000" dirty="0"/>
              <a:t>Master/slave</a:t>
            </a:r>
          </a:p>
          <a:p>
            <a:r>
              <a:rPr lang="nl-NL" sz="2000" dirty="0"/>
              <a:t>Half-duplex</a:t>
            </a:r>
          </a:p>
          <a:p>
            <a:r>
              <a:rPr lang="nl-NL" sz="2000" dirty="0"/>
              <a:t>Full-duplex</a:t>
            </a:r>
          </a:p>
          <a:p>
            <a:r>
              <a:rPr lang="nl-NL" sz="2000" dirty="0"/>
              <a:t>Slave Select GPIO</a:t>
            </a:r>
          </a:p>
          <a:p>
            <a:r>
              <a:rPr lang="nl-NL" sz="2000" dirty="0"/>
              <a:t>4 modes</a:t>
            </a:r>
            <a:endParaRPr lang="nl-BE" sz="2000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1257E8B-7BAD-DC55-55C7-7A25C412A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03" y="2420887"/>
            <a:ext cx="4473576" cy="355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7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/>
              <a:t>OLED display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r>
              <a:rPr lang="nl-NL" sz="2000" dirty="0"/>
              <a:t>Mode 0 -&gt; </a:t>
            </a:r>
            <a:r>
              <a:rPr lang="nl-NL" sz="2000" dirty="0" err="1"/>
              <a:t>Clock</a:t>
            </a:r>
            <a:r>
              <a:rPr lang="nl-NL" sz="2000" dirty="0"/>
              <a:t> laag, sample op 1</a:t>
            </a:r>
            <a:r>
              <a:rPr lang="nl-NL" sz="2000" baseline="30000" dirty="0"/>
              <a:t>ste</a:t>
            </a:r>
            <a:r>
              <a:rPr lang="nl-NL" sz="2000" dirty="0"/>
              <a:t> flank</a:t>
            </a:r>
          </a:p>
          <a:p>
            <a:r>
              <a:rPr lang="nl-NL" sz="2000" dirty="0"/>
              <a:t>Mode 1 -&gt; </a:t>
            </a:r>
            <a:r>
              <a:rPr lang="nl-NL" sz="2000" dirty="0" err="1"/>
              <a:t>Clock</a:t>
            </a:r>
            <a:r>
              <a:rPr lang="nl-NL" sz="2000" dirty="0"/>
              <a:t> laag, sample op 2</a:t>
            </a:r>
            <a:r>
              <a:rPr lang="nl-NL" sz="2000" baseline="30000" dirty="0"/>
              <a:t>de</a:t>
            </a:r>
            <a:r>
              <a:rPr lang="nl-NL" sz="2000" dirty="0"/>
              <a:t> flank</a:t>
            </a:r>
          </a:p>
          <a:p>
            <a:r>
              <a:rPr lang="nl-NL" sz="2000" dirty="0"/>
              <a:t>Mode 2 -&gt; </a:t>
            </a:r>
            <a:r>
              <a:rPr lang="nl-NL" sz="2000" dirty="0" err="1"/>
              <a:t>Clock</a:t>
            </a:r>
            <a:r>
              <a:rPr lang="nl-NL" sz="2000" dirty="0"/>
              <a:t> hoog, sample op 1</a:t>
            </a:r>
            <a:r>
              <a:rPr lang="nl-NL" sz="2000" baseline="30000" dirty="0"/>
              <a:t>ste</a:t>
            </a:r>
            <a:r>
              <a:rPr lang="nl-NL" sz="2000" dirty="0"/>
              <a:t> flank</a:t>
            </a:r>
          </a:p>
          <a:p>
            <a:r>
              <a:rPr lang="nl-NL" sz="2000" dirty="0"/>
              <a:t>Mode 3 -&gt; </a:t>
            </a:r>
            <a:r>
              <a:rPr lang="nl-NL" sz="2000" dirty="0" err="1"/>
              <a:t>Clock</a:t>
            </a:r>
            <a:r>
              <a:rPr lang="nl-NL" sz="2000" dirty="0"/>
              <a:t> hoog, sample op 2</a:t>
            </a:r>
            <a:r>
              <a:rPr lang="nl-NL" sz="2000" baseline="30000" dirty="0"/>
              <a:t>de</a:t>
            </a:r>
            <a:r>
              <a:rPr lang="nl-NL" sz="2000" dirty="0"/>
              <a:t> flank</a:t>
            </a:r>
            <a:endParaRPr lang="nl-BE" sz="20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DE79BCC-5AF0-6F2C-4591-F5DB9965E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852936"/>
            <a:ext cx="4945767" cy="316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/>
              <a:t>OLED display</a:t>
            </a:r>
            <a:endParaRPr lang="en-US" b="1" dirty="0">
              <a:solidFill>
                <a:srgbClr val="080808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96E1434-8C6A-9D2C-8100-DAF25AA993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2" r="15350" b="1084"/>
          <a:stretch/>
        </p:blipFill>
        <p:spPr>
          <a:xfrm>
            <a:off x="0" y="1158575"/>
            <a:ext cx="9144000" cy="56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40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>
                <a:solidFill>
                  <a:schemeClr val="bg1"/>
                </a:solidFill>
              </a:rPr>
              <a:t>OLED display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r>
              <a:rPr lang="nl-NL" sz="2000" dirty="0">
                <a:solidFill>
                  <a:schemeClr val="bg1"/>
                </a:solidFill>
              </a:rPr>
              <a:t>Geoptimaliseerde ssd1306 driver voor STM32</a:t>
            </a:r>
          </a:p>
          <a:p>
            <a:pPr marL="0" indent="0">
              <a:buNone/>
            </a:pPr>
            <a:endParaRPr lang="nl-BE" sz="20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9163EF1-6B07-01C4-A75F-42D9F6BBC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541778"/>
            <a:ext cx="4653769" cy="53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2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/>
              <a:t>OLED display</a:t>
            </a:r>
            <a:endParaRPr lang="en-US" b="1" dirty="0">
              <a:solidFill>
                <a:srgbClr val="080808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6F645F0-D81F-B1F7-8AA3-5EC6216BD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5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6480175" cy="620712"/>
          </a:xfrm>
        </p:spPr>
        <p:txBody>
          <a:bodyPr/>
          <a:lstStyle/>
          <a:p>
            <a:pPr eaLnBrk="1" hangingPunct="1"/>
            <a:r>
              <a:rPr lang="en-US" sz="4000" b="1" dirty="0" err="1"/>
              <a:t>Inhoud</a:t>
            </a:r>
            <a:endParaRPr lang="uk-UA" sz="4000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446405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b="1" dirty="0"/>
              <a:t>Nucleo-F429ZI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STM32F429ZI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Rotary encoder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OLED-display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LwIP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MQTT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FreeRTOS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uk-UA" sz="20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83937EE-33C9-A957-C110-8FD3F61B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0" r="25458" b="523"/>
          <a:stretch/>
        </p:blipFill>
        <p:spPr>
          <a:xfrm>
            <a:off x="4427984" y="1124744"/>
            <a:ext cx="4534718" cy="4243472"/>
          </a:xfrm>
          <a:prstGeom prst="rect">
            <a:avLst/>
          </a:prstGeom>
        </p:spPr>
      </p:pic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3AAFF272-F523-B094-13F6-C1706E74EF4A}"/>
              </a:ext>
            </a:extLst>
          </p:cNvPr>
          <p:cNvCxnSpPr>
            <a:cxnSpLocks/>
          </p:cNvCxnSpPr>
          <p:nvPr/>
        </p:nvCxnSpPr>
        <p:spPr>
          <a:xfrm>
            <a:off x="3563888" y="1489784"/>
            <a:ext cx="1944216" cy="355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/>
              <a:t>OLED display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688" y="909638"/>
            <a:ext cx="7380311" cy="5832475"/>
          </a:xfrm>
        </p:spPr>
        <p:txBody>
          <a:bodyPr/>
          <a:lstStyle/>
          <a:p>
            <a:pPr marL="0" indent="0">
              <a:buNone/>
            </a:pPr>
            <a:r>
              <a:rPr lang="nl-B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ssd1306_Line(</a:t>
            </a:r>
            <a:r>
              <a:rPr lang="nl-BE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x1, </a:t>
            </a:r>
            <a:r>
              <a:rPr lang="nl-BE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y1, </a:t>
            </a:r>
            <a:r>
              <a:rPr lang="nl-BE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x2, </a:t>
            </a:r>
            <a:r>
              <a:rPr lang="nl-BE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y2, </a:t>
            </a:r>
            <a:r>
              <a:rPr lang="nl-BE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SSD1306_COLOR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fr-FR" sz="10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ssd1306_SetCursor(</a:t>
            </a:r>
            <a:r>
              <a:rPr lang="fr-FR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fr-F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fr-FR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fr-F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ssd1306_WriteString(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* str, </a:t>
            </a:r>
            <a:r>
              <a:rPr lang="en-US" sz="12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FontDef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Font, </a:t>
            </a:r>
            <a:r>
              <a:rPr lang="en-US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SSD1306_COLOR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color)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ssd1306_WriteChar(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rgbClr val="005032"/>
                </a:solidFill>
                <a:latin typeface="Consolas" panose="020B0609020204030204" pitchFamily="49" charset="0"/>
              </a:rPr>
              <a:t>FontDef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Font, </a:t>
            </a:r>
            <a:r>
              <a:rPr lang="en-US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SSD1306_COLOR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color)</a:t>
            </a:r>
          </a:p>
          <a:p>
            <a:pPr marL="0" indent="0">
              <a:buNone/>
            </a:pPr>
            <a:r>
              <a:rPr lang="nl-B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ssd1306_DrawPixel(</a:t>
            </a:r>
            <a:r>
              <a:rPr lang="nl-BE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nl-BE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y, </a:t>
            </a:r>
            <a:r>
              <a:rPr lang="nl-BE" sz="1200" b="1" dirty="0">
                <a:solidFill>
                  <a:srgbClr val="005032"/>
                </a:solidFill>
                <a:latin typeface="Consolas" panose="020B0609020204030204" pitchFamily="49" charset="0"/>
              </a:rPr>
              <a:t>SSD1306_COLOR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nl-B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ssd1306_UpdateScreen(</a:t>
            </a:r>
            <a:r>
              <a:rPr lang="nl-BE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l-BE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en-US" sz="7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sz="2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18FC138-B811-7FF7-3E99-DDE790FF0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125690"/>
            <a:ext cx="4706007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6480175" cy="620712"/>
          </a:xfrm>
        </p:spPr>
        <p:txBody>
          <a:bodyPr/>
          <a:lstStyle/>
          <a:p>
            <a:pPr eaLnBrk="1" hangingPunct="1"/>
            <a:r>
              <a:rPr lang="en-US" sz="4000" b="1" dirty="0" err="1"/>
              <a:t>Inhoud</a:t>
            </a:r>
            <a:endParaRPr lang="uk-UA" sz="4000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446405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Nucleo-F429ZI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STM32F429ZI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Rotary encoder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OLED-display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b="1" dirty="0" err="1"/>
              <a:t>LwIP</a:t>
            </a:r>
            <a:endParaRPr lang="nl-NL" b="1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MQTT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FreeRTOS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uk-UA" sz="20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83937EE-33C9-A957-C110-8FD3F61B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0" r="25458" b="523"/>
          <a:stretch/>
        </p:blipFill>
        <p:spPr>
          <a:xfrm>
            <a:off x="4427984" y="1124744"/>
            <a:ext cx="4534718" cy="4243472"/>
          </a:xfrm>
          <a:prstGeom prst="rect">
            <a:avLst/>
          </a:prstGeom>
        </p:spPr>
      </p:pic>
      <p:cxnSp>
        <p:nvCxnSpPr>
          <p:cNvPr id="2" name="Rechte verbindingslijn met pijl 1">
            <a:extLst>
              <a:ext uri="{FF2B5EF4-FFF2-40B4-BE49-F238E27FC236}">
                <a16:creationId xmlns:a16="http://schemas.microsoft.com/office/drawing/2014/main" id="{688C8C8F-B513-9F13-EBF4-23F9ACB6DAD0}"/>
              </a:ext>
            </a:extLst>
          </p:cNvPr>
          <p:cNvCxnSpPr>
            <a:cxnSpLocks/>
          </p:cNvCxnSpPr>
          <p:nvPr/>
        </p:nvCxnSpPr>
        <p:spPr>
          <a:xfrm flipV="1">
            <a:off x="2267744" y="2348880"/>
            <a:ext cx="2808312" cy="64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52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 err="1"/>
              <a:t>LwIP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r>
              <a:rPr lang="nl-NL" sz="2000" b="1" dirty="0"/>
              <a:t>Light-</a:t>
            </a:r>
            <a:r>
              <a:rPr lang="nl-NL" sz="2000" b="1" dirty="0" err="1"/>
              <a:t>Weight</a:t>
            </a:r>
            <a:r>
              <a:rPr lang="nl-NL" sz="2000" b="1" dirty="0"/>
              <a:t> Internet Protocol</a:t>
            </a:r>
          </a:p>
          <a:p>
            <a:r>
              <a:rPr lang="nl-NL" sz="2000" b="1" dirty="0"/>
              <a:t>TCP/IP stack voor </a:t>
            </a:r>
            <a:r>
              <a:rPr lang="nl-NL" sz="2000" b="1" dirty="0" err="1"/>
              <a:t>embedded</a:t>
            </a:r>
            <a:r>
              <a:rPr lang="nl-NL" sz="2000" b="1" dirty="0"/>
              <a:t> systemen</a:t>
            </a:r>
          </a:p>
          <a:p>
            <a:r>
              <a:rPr lang="nl-NL" sz="2000" b="1" dirty="0"/>
              <a:t>Open Source</a:t>
            </a:r>
          </a:p>
          <a:p>
            <a:r>
              <a:rPr lang="nl-NL" sz="2000" b="1" dirty="0"/>
              <a:t>Ondersteunt verschillende </a:t>
            </a:r>
            <a:r>
              <a:rPr lang="nl-NL" sz="2000" b="1" dirty="0" err="1"/>
              <a:t>protocols</a:t>
            </a:r>
            <a:endParaRPr lang="nl-NL" sz="2000" b="1" dirty="0"/>
          </a:p>
          <a:p>
            <a:r>
              <a:rPr lang="nl-NL" sz="2000" b="1" dirty="0"/>
              <a:t>Ondersteunt </a:t>
            </a:r>
            <a:r>
              <a:rPr lang="nl-NL" sz="2000" b="1" dirty="0" err="1"/>
              <a:t>API’s</a:t>
            </a:r>
            <a:endParaRPr lang="nl-NL" sz="2000" b="1" dirty="0"/>
          </a:p>
          <a:p>
            <a:r>
              <a:rPr lang="nl-NL" sz="2000" b="1" dirty="0"/>
              <a:t>Applicaties</a:t>
            </a:r>
          </a:p>
          <a:p>
            <a:r>
              <a:rPr lang="nl-NL" sz="2000" b="1" dirty="0"/>
              <a:t>Configuratie door </a:t>
            </a:r>
            <a:r>
              <a:rPr lang="nl-NL" sz="2000" b="1" dirty="0" err="1"/>
              <a:t>CubeMX</a:t>
            </a:r>
            <a:endParaRPr lang="nl-NL" sz="2000" b="1" dirty="0"/>
          </a:p>
          <a:p>
            <a:r>
              <a:rPr lang="nl-NL" sz="2000" b="1" dirty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672402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6480175" cy="620712"/>
          </a:xfrm>
        </p:spPr>
        <p:txBody>
          <a:bodyPr/>
          <a:lstStyle/>
          <a:p>
            <a:pPr eaLnBrk="1" hangingPunct="1"/>
            <a:r>
              <a:rPr lang="en-US" sz="4000" b="1" dirty="0" err="1"/>
              <a:t>Inhoud</a:t>
            </a:r>
            <a:endParaRPr lang="uk-UA" sz="4000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446405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Nucleo-F429ZI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STM32F429ZI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Rotary encoder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OLED-display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LwIP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b="1" dirty="0"/>
              <a:t>MQTT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FreeRTOS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uk-UA" sz="20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83937EE-33C9-A957-C110-8FD3F61B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0" r="25458" b="523"/>
          <a:stretch/>
        </p:blipFill>
        <p:spPr>
          <a:xfrm>
            <a:off x="4427984" y="1124744"/>
            <a:ext cx="4534718" cy="4243472"/>
          </a:xfrm>
          <a:prstGeom prst="rect">
            <a:avLst/>
          </a:prstGeom>
        </p:spPr>
      </p:pic>
      <p:cxnSp>
        <p:nvCxnSpPr>
          <p:cNvPr id="2" name="Rechte verbindingslijn met pijl 1">
            <a:extLst>
              <a:ext uri="{FF2B5EF4-FFF2-40B4-BE49-F238E27FC236}">
                <a16:creationId xmlns:a16="http://schemas.microsoft.com/office/drawing/2014/main" id="{688C8C8F-B513-9F13-EBF4-23F9ACB6DAD0}"/>
              </a:ext>
            </a:extLst>
          </p:cNvPr>
          <p:cNvCxnSpPr>
            <a:cxnSpLocks/>
          </p:cNvCxnSpPr>
          <p:nvPr/>
        </p:nvCxnSpPr>
        <p:spPr>
          <a:xfrm flipV="1">
            <a:off x="2195736" y="2348880"/>
            <a:ext cx="2880320" cy="1080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3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080808"/>
                </a:solidFill>
              </a:rPr>
              <a:t>MQTT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r>
              <a:rPr lang="nl-BE" sz="2000" b="1" dirty="0"/>
              <a:t>Lichtgewicht netwerkprotocol</a:t>
            </a:r>
          </a:p>
          <a:p>
            <a:r>
              <a:rPr lang="nl-BE" sz="2000" b="1" dirty="0"/>
              <a:t>Gebaseerd op </a:t>
            </a:r>
            <a:r>
              <a:rPr lang="nl-BE" sz="2000" b="1" dirty="0" err="1"/>
              <a:t>Publish-Subscribe</a:t>
            </a:r>
            <a:r>
              <a:rPr lang="nl-BE" sz="2000" b="1" dirty="0"/>
              <a:t> concept</a:t>
            </a:r>
          </a:p>
          <a:p>
            <a:r>
              <a:rPr lang="nl-BE" sz="2000" b="1" dirty="0"/>
              <a:t>Werkt met topics</a:t>
            </a:r>
          </a:p>
          <a:p>
            <a:r>
              <a:rPr lang="nl-BE" sz="2000" b="1" dirty="0"/>
              <a:t>De broker is centrale spil voor alle berichten</a:t>
            </a:r>
          </a:p>
          <a:p>
            <a:r>
              <a:rPr lang="nl-BE" sz="2000" b="1" dirty="0"/>
              <a:t>Library vanuit </a:t>
            </a:r>
            <a:r>
              <a:rPr lang="nl-BE" sz="2000" b="1" dirty="0" err="1"/>
              <a:t>LwIP</a:t>
            </a:r>
            <a:endParaRPr lang="nl-BE" sz="2000" b="1" dirty="0"/>
          </a:p>
          <a:p>
            <a:pPr marL="0" indent="0">
              <a:buNone/>
            </a:pPr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72821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080808"/>
                </a:solidFill>
              </a:rPr>
              <a:t>MQTT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5DEFF76-2C30-9762-FF4A-84CF88B5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71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080808"/>
                </a:solidFill>
              </a:rPr>
              <a:t>MQTT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445B8BD-2190-5F01-C411-F02941A91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06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2F35864-11BC-1481-899E-621F24B0F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484784"/>
            <a:ext cx="757361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29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8561CFE-4755-881F-CC19-EB664BDC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69" y="490364"/>
            <a:ext cx="8007462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6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4983EA0-74C8-F164-75A7-697FD590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4" y="601369"/>
            <a:ext cx="9161147" cy="56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algn="r" eaLnBrk="1" hangingPunct="1"/>
            <a:r>
              <a:rPr lang="nl-NL" b="1" dirty="0"/>
              <a:t>Nucleo-F429ZI</a:t>
            </a:r>
            <a:endParaRPr lang="en-US" b="1" dirty="0">
              <a:solidFill>
                <a:srgbClr val="080808"/>
              </a:solidFill>
            </a:endParaRP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E47DE8C-9F4B-63BB-0ED8-CBCD91EF5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1" y="0"/>
            <a:ext cx="5799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46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6480175" cy="620712"/>
          </a:xfrm>
        </p:spPr>
        <p:txBody>
          <a:bodyPr/>
          <a:lstStyle/>
          <a:p>
            <a:pPr eaLnBrk="1" hangingPunct="1"/>
            <a:r>
              <a:rPr lang="en-US" sz="4000" b="1" dirty="0" err="1"/>
              <a:t>Inhoud</a:t>
            </a:r>
            <a:endParaRPr lang="uk-UA" sz="4000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446405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Nucleo-F429ZI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STM32F429ZI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Rotary encoder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OLED-display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LwIP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MQTT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nl-NL" b="1" dirty="0" err="1"/>
              <a:t>FreeRTOS</a:t>
            </a:r>
            <a:endParaRPr lang="nl-NL" sz="2400" b="1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uk-UA" sz="20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83937EE-33C9-A957-C110-8FD3F61B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0" r="25458" b="523"/>
          <a:stretch/>
        </p:blipFill>
        <p:spPr>
          <a:xfrm>
            <a:off x="4427984" y="1124744"/>
            <a:ext cx="4534718" cy="4243472"/>
          </a:xfrm>
          <a:prstGeom prst="rect">
            <a:avLst/>
          </a:prstGeom>
        </p:spPr>
      </p:pic>
      <p:cxnSp>
        <p:nvCxnSpPr>
          <p:cNvPr id="2" name="Rechte verbindingslijn met pijl 1">
            <a:extLst>
              <a:ext uri="{FF2B5EF4-FFF2-40B4-BE49-F238E27FC236}">
                <a16:creationId xmlns:a16="http://schemas.microsoft.com/office/drawing/2014/main" id="{688C8C8F-B513-9F13-EBF4-23F9ACB6DAD0}"/>
              </a:ext>
            </a:extLst>
          </p:cNvPr>
          <p:cNvCxnSpPr>
            <a:cxnSpLocks/>
          </p:cNvCxnSpPr>
          <p:nvPr/>
        </p:nvCxnSpPr>
        <p:spPr>
          <a:xfrm flipV="1">
            <a:off x="2915816" y="3356992"/>
            <a:ext cx="1872208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489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 dirty="0" err="1">
                <a:solidFill>
                  <a:srgbClr val="080808"/>
                </a:solidFill>
              </a:rPr>
              <a:t>FreeRTOS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r>
              <a:rPr lang="nl-NL" sz="2000" b="1" dirty="0"/>
              <a:t>Real-Time Operating System</a:t>
            </a:r>
          </a:p>
          <a:p>
            <a:r>
              <a:rPr lang="nl-NL" sz="2000" b="1" dirty="0"/>
              <a:t>Ontworpen voor microcontrollers</a:t>
            </a:r>
          </a:p>
          <a:p>
            <a:r>
              <a:rPr lang="nl-NL" sz="2000" b="1" dirty="0"/>
              <a:t>Geen focus op </a:t>
            </a:r>
            <a:r>
              <a:rPr lang="nl-NL" sz="2000" b="1" dirty="0" err="1"/>
              <a:t>user-interface</a:t>
            </a:r>
            <a:endParaRPr lang="nl-NL" sz="2000" b="1" dirty="0"/>
          </a:p>
          <a:p>
            <a:r>
              <a:rPr lang="nl-NL" sz="2000" b="1" dirty="0"/>
              <a:t>Focus op timing deadlines</a:t>
            </a:r>
          </a:p>
          <a:p>
            <a:r>
              <a:rPr lang="nl-NL" sz="2000" b="1" dirty="0"/>
              <a:t>Werkt met </a:t>
            </a:r>
            <a:r>
              <a:rPr lang="nl-NL" sz="2000" b="1" dirty="0" err="1"/>
              <a:t>threads</a:t>
            </a:r>
            <a:r>
              <a:rPr lang="nl-NL" sz="2000" b="1" dirty="0"/>
              <a:t> / </a:t>
            </a:r>
            <a:r>
              <a:rPr lang="nl-NL" sz="2000" b="1" dirty="0" err="1"/>
              <a:t>tasks</a:t>
            </a:r>
            <a:endParaRPr lang="nl-NL" sz="2000" b="1" dirty="0"/>
          </a:p>
          <a:p>
            <a:r>
              <a:rPr lang="nl-NL" sz="2000" b="1" dirty="0" err="1"/>
              <a:t>Tasks</a:t>
            </a:r>
            <a:r>
              <a:rPr lang="nl-NL" sz="2000" b="1" dirty="0"/>
              <a:t> met prioriteiten</a:t>
            </a:r>
          </a:p>
          <a:p>
            <a:r>
              <a:rPr lang="nl-NL" sz="2000" b="1" dirty="0" err="1"/>
              <a:t>Interrupts</a:t>
            </a:r>
            <a:r>
              <a:rPr lang="nl-NL" sz="2000" b="1" dirty="0"/>
              <a:t> </a:t>
            </a:r>
          </a:p>
          <a:p>
            <a:r>
              <a:rPr lang="nl-NL" sz="2000" b="1" dirty="0" err="1"/>
              <a:t>Inter-task</a:t>
            </a:r>
            <a:r>
              <a:rPr lang="nl-NL" sz="2000" b="1" dirty="0"/>
              <a:t> </a:t>
            </a:r>
            <a:r>
              <a:rPr lang="nl-NL" sz="2000" b="1" dirty="0" err="1"/>
              <a:t>communication</a:t>
            </a:r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1575886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 dirty="0" err="1">
                <a:solidFill>
                  <a:srgbClr val="080808"/>
                </a:solidFill>
              </a:rPr>
              <a:t>FreeRTOS</a:t>
            </a:r>
            <a:endParaRPr lang="en-US" b="1" dirty="0">
              <a:solidFill>
                <a:srgbClr val="080808"/>
              </a:solidFill>
            </a:endParaRPr>
          </a:p>
        </p:txBody>
      </p:sp>
      <p:pic>
        <p:nvPicPr>
          <p:cNvPr id="2" name="Afbeelding 1" descr="Super loop architecture">
            <a:extLst>
              <a:ext uri="{FF2B5EF4-FFF2-40B4-BE49-F238E27FC236}">
                <a16:creationId xmlns:a16="http://schemas.microsoft.com/office/drawing/2014/main" id="{9F40C84F-4233-9A6F-93CB-F97D104FD6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 t="-796" r="-6" b="18779"/>
          <a:stretch/>
        </p:blipFill>
        <p:spPr bwMode="auto">
          <a:xfrm>
            <a:off x="1835696" y="1556792"/>
            <a:ext cx="6755311" cy="37084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6874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 dirty="0" err="1">
                <a:solidFill>
                  <a:srgbClr val="080808"/>
                </a:solidFill>
              </a:rPr>
              <a:t>FreeRTOS</a:t>
            </a:r>
            <a:endParaRPr lang="en-US" b="1" dirty="0">
              <a:solidFill>
                <a:srgbClr val="080808"/>
              </a:solidFill>
            </a:endParaRPr>
          </a:p>
        </p:txBody>
      </p:sp>
      <p:pic>
        <p:nvPicPr>
          <p:cNvPr id="3" name="Afbeelding 2" descr="Concurrent programming">
            <a:extLst>
              <a:ext uri="{FF2B5EF4-FFF2-40B4-BE49-F238E27FC236}">
                <a16:creationId xmlns:a16="http://schemas.microsoft.com/office/drawing/2014/main" id="{97FC7034-E470-3B09-0909-63FDA3E600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5"/>
          <a:stretch/>
        </p:blipFill>
        <p:spPr bwMode="auto">
          <a:xfrm>
            <a:off x="1908174" y="1412776"/>
            <a:ext cx="6696273" cy="4255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951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080808"/>
                </a:solidFill>
              </a:rPr>
              <a:t>Inter-task communication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5DDBF93-98BB-5928-72D1-32973E518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15" y="3011822"/>
            <a:ext cx="4334480" cy="387721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C87C762-5270-13A1-B884-2B77E76D9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736" y="3028416"/>
            <a:ext cx="4477375" cy="3829584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65CF9FD-9230-4D32-2FFE-BAD44AD2A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830229"/>
            <a:ext cx="7056438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sz="2000" b="1" kern="0" dirty="0" err="1"/>
              <a:t>Semaphores</a:t>
            </a:r>
            <a:endParaRPr lang="nl-NL" sz="2000" b="1" kern="0" dirty="0"/>
          </a:p>
          <a:p>
            <a:r>
              <a:rPr lang="nl-NL" sz="2000" b="1" kern="0" dirty="0" err="1"/>
              <a:t>Mutex</a:t>
            </a:r>
            <a:endParaRPr lang="nl-NL" sz="2000" b="1" kern="0" dirty="0"/>
          </a:p>
          <a:p>
            <a:r>
              <a:rPr lang="nl-NL" sz="2000" b="1" kern="0" dirty="0"/>
              <a:t>Queues</a:t>
            </a:r>
          </a:p>
          <a:p>
            <a:r>
              <a:rPr lang="nl-NL" sz="2000" b="1" kern="0" dirty="0" err="1"/>
              <a:t>Task</a:t>
            </a:r>
            <a:r>
              <a:rPr lang="nl-NL" sz="2000" b="1" kern="0" dirty="0"/>
              <a:t> </a:t>
            </a:r>
            <a:r>
              <a:rPr lang="nl-NL" sz="2000" b="1" kern="0" dirty="0" err="1"/>
              <a:t>notifications</a:t>
            </a:r>
            <a:endParaRPr lang="nl-NL" sz="2000" b="1" kern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14B729-5995-7115-77E7-5092EF8F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040" y="830229"/>
            <a:ext cx="4626322" cy="120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en-US" b="1" dirty="0" err="1">
                <a:solidFill>
                  <a:srgbClr val="080808"/>
                </a:solidFill>
              </a:rPr>
              <a:t>FreeRTOS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r>
              <a:rPr lang="nl-NL" sz="2000" b="1" dirty="0" err="1"/>
              <a:t>DefaultTask</a:t>
            </a:r>
            <a:r>
              <a:rPr lang="nl-NL" sz="2000" b="1" dirty="0"/>
              <a:t> -&gt; </a:t>
            </a:r>
            <a:r>
              <a:rPr lang="nl-NL" sz="2000" b="1" dirty="0" err="1"/>
              <a:t>LWIP_init</a:t>
            </a:r>
            <a:endParaRPr lang="nl-NL" sz="2000" b="1" dirty="0"/>
          </a:p>
          <a:p>
            <a:r>
              <a:rPr lang="nl-NL" sz="2000" b="1" dirty="0" err="1"/>
              <a:t>RotaryTask</a:t>
            </a:r>
            <a:r>
              <a:rPr lang="nl-NL" sz="2000" b="1" dirty="0"/>
              <a:t> -&gt; alles van </a:t>
            </a:r>
            <a:r>
              <a:rPr lang="nl-NL" sz="2000" b="1" dirty="0" err="1"/>
              <a:t>rotary</a:t>
            </a:r>
            <a:r>
              <a:rPr lang="nl-NL" sz="2000" b="1" dirty="0"/>
              <a:t> encoder</a:t>
            </a:r>
          </a:p>
          <a:p>
            <a:r>
              <a:rPr lang="nl-NL" sz="2000" b="1" dirty="0" err="1"/>
              <a:t>MqttTask</a:t>
            </a:r>
            <a:r>
              <a:rPr lang="nl-NL" sz="2000" b="1" dirty="0"/>
              <a:t> -&gt; alles van MQTT</a:t>
            </a:r>
          </a:p>
          <a:p>
            <a:r>
              <a:rPr lang="nl-NL" sz="2000" b="1" dirty="0" err="1"/>
              <a:t>OledTask</a:t>
            </a:r>
            <a:r>
              <a:rPr lang="nl-NL" sz="2000" b="1" dirty="0"/>
              <a:t> -&gt; alles van OLED-display</a:t>
            </a:r>
          </a:p>
        </p:txBody>
      </p:sp>
    </p:spTree>
    <p:extLst>
      <p:ext uri="{BB962C8B-B14F-4D97-AF65-F5344CB8AC3E}">
        <p14:creationId xmlns:p14="http://schemas.microsoft.com/office/powerpoint/2010/main" val="697649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6480175" cy="620712"/>
          </a:xfrm>
        </p:spPr>
        <p:txBody>
          <a:bodyPr/>
          <a:lstStyle/>
          <a:p>
            <a:pPr eaLnBrk="1" hangingPunct="1"/>
            <a:r>
              <a:rPr lang="en-US" sz="4000" b="1" dirty="0" err="1"/>
              <a:t>Inhoud</a:t>
            </a:r>
            <a:endParaRPr lang="uk-UA" sz="4000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446405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Nucleo-F429ZI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b="1" dirty="0"/>
              <a:t>STM32F429ZI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Rotary encoder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OLED-display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LwIP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MQTT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FreeRTOS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uk-UA" sz="20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83937EE-33C9-A957-C110-8FD3F61B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0" r="25458" b="523"/>
          <a:stretch/>
        </p:blipFill>
        <p:spPr>
          <a:xfrm>
            <a:off x="4427984" y="1124744"/>
            <a:ext cx="4534718" cy="4243472"/>
          </a:xfrm>
          <a:prstGeom prst="rect">
            <a:avLst/>
          </a:prstGeom>
        </p:spPr>
      </p:pic>
      <p:cxnSp>
        <p:nvCxnSpPr>
          <p:cNvPr id="2" name="Rechte verbindingslijn met pijl 1">
            <a:extLst>
              <a:ext uri="{FF2B5EF4-FFF2-40B4-BE49-F238E27FC236}">
                <a16:creationId xmlns:a16="http://schemas.microsoft.com/office/drawing/2014/main" id="{688C8C8F-B513-9F13-EBF4-23F9ACB6DAD0}"/>
              </a:ext>
            </a:extLst>
          </p:cNvPr>
          <p:cNvCxnSpPr>
            <a:cxnSpLocks/>
          </p:cNvCxnSpPr>
          <p:nvPr/>
        </p:nvCxnSpPr>
        <p:spPr>
          <a:xfrm>
            <a:off x="3347864" y="1844824"/>
            <a:ext cx="3096344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2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99578FF-27B8-FE61-B39F-023FC3D9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t="6751" r="43539" b="1302"/>
          <a:stretch/>
        </p:blipFill>
        <p:spPr>
          <a:xfrm>
            <a:off x="3934155" y="0"/>
            <a:ext cx="517702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DDC097-B704-F542-BEB7-38EF747F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/>
              <a:t>STM32F429ZI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B8A5C5-34DB-AEA2-B4BD-E00DCC7C4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3" y="908720"/>
            <a:ext cx="6551612" cy="4895850"/>
          </a:xfrm>
        </p:spPr>
        <p:txBody>
          <a:bodyPr/>
          <a:lstStyle/>
          <a:p>
            <a:r>
              <a:rPr lang="nl-NL" sz="2000" dirty="0" err="1"/>
              <a:t>STMicroelectronics</a:t>
            </a:r>
            <a:endParaRPr lang="nl-NL" sz="2000" dirty="0"/>
          </a:p>
          <a:p>
            <a:r>
              <a:rPr lang="nl-NL" sz="2000" dirty="0"/>
              <a:t>32-bit</a:t>
            </a:r>
          </a:p>
          <a:p>
            <a:r>
              <a:rPr lang="nl-NL" sz="2000" dirty="0"/>
              <a:t>ARM Cortex-M4</a:t>
            </a:r>
          </a:p>
          <a:p>
            <a:r>
              <a:rPr lang="nl-NL" sz="2000" dirty="0"/>
              <a:t>180Mhz Klok</a:t>
            </a:r>
          </a:p>
          <a:p>
            <a:r>
              <a:rPr lang="nl-NL" sz="2000" dirty="0"/>
              <a:t>2MB Flash geheugen</a:t>
            </a:r>
          </a:p>
          <a:p>
            <a:r>
              <a:rPr lang="nl-NL" sz="2000" dirty="0"/>
              <a:t>256KB SRAM + 4KB </a:t>
            </a:r>
            <a:r>
              <a:rPr lang="nl-NL" sz="2000" dirty="0" err="1"/>
              <a:t>backup</a:t>
            </a:r>
            <a:r>
              <a:rPr lang="nl-NL" sz="2000" dirty="0"/>
              <a:t> SRAM</a:t>
            </a:r>
          </a:p>
          <a:p>
            <a:r>
              <a:rPr lang="nl-NL" sz="2000" dirty="0"/>
              <a:t>Rijk aan peripherals</a:t>
            </a:r>
          </a:p>
          <a:p>
            <a:r>
              <a:rPr lang="nl-NL" sz="2000" dirty="0" err="1"/>
              <a:t>CubeMX</a:t>
            </a:r>
            <a:endParaRPr lang="nl-NL" sz="2000" dirty="0"/>
          </a:p>
          <a:p>
            <a:r>
              <a:rPr lang="nl-NL" sz="2000" dirty="0"/>
              <a:t>HAL driver</a:t>
            </a:r>
          </a:p>
          <a:p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C3897D-0F6F-14AF-9CAC-6278FD92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28" y="4437112"/>
            <a:ext cx="1361001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M change de logo | iGeneration">
            <a:extLst>
              <a:ext uri="{FF2B5EF4-FFF2-40B4-BE49-F238E27FC236}">
                <a16:creationId xmlns:a16="http://schemas.microsoft.com/office/drawing/2014/main" id="{344B1221-5DC8-E287-ACA6-96F01749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033441"/>
            <a:ext cx="1877051" cy="15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0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6480175" cy="620712"/>
          </a:xfrm>
        </p:spPr>
        <p:txBody>
          <a:bodyPr/>
          <a:lstStyle/>
          <a:p>
            <a:pPr eaLnBrk="1" hangingPunct="1"/>
            <a:r>
              <a:rPr lang="en-US" sz="4000" b="1" dirty="0" err="1"/>
              <a:t>Inhoud</a:t>
            </a:r>
            <a:endParaRPr lang="uk-UA" sz="4000" b="1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353425" cy="446405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Nucleo-F429ZI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STM32F429ZI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b="1" dirty="0"/>
              <a:t>Rotary encoder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OLED-display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LwIP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nl-NL" sz="2400" dirty="0"/>
              <a:t>MQTT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nl-NL" sz="2400" dirty="0" err="1"/>
              <a:t>FreeRTOS</a:t>
            </a:r>
            <a:endParaRPr lang="nl-NL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</a:pPr>
            <a:endParaRPr lang="uk-UA" sz="20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83937EE-33C9-A957-C110-8FD3F61B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0" r="25458" b="523"/>
          <a:stretch/>
        </p:blipFill>
        <p:spPr>
          <a:xfrm>
            <a:off x="4427984" y="1124744"/>
            <a:ext cx="4534718" cy="4243472"/>
          </a:xfrm>
          <a:prstGeom prst="rect">
            <a:avLst/>
          </a:prstGeom>
        </p:spPr>
      </p:pic>
      <p:cxnSp>
        <p:nvCxnSpPr>
          <p:cNvPr id="2" name="Rechte verbindingslijn met pijl 1">
            <a:extLst>
              <a:ext uri="{FF2B5EF4-FFF2-40B4-BE49-F238E27FC236}">
                <a16:creationId xmlns:a16="http://schemas.microsoft.com/office/drawing/2014/main" id="{688C8C8F-B513-9F13-EBF4-23F9ACB6DAD0}"/>
              </a:ext>
            </a:extLst>
          </p:cNvPr>
          <p:cNvCxnSpPr>
            <a:cxnSpLocks/>
          </p:cNvCxnSpPr>
          <p:nvPr/>
        </p:nvCxnSpPr>
        <p:spPr>
          <a:xfrm>
            <a:off x="3707904" y="2276872"/>
            <a:ext cx="3312368" cy="2376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1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Incremenal encoder disk operation principle scheme">
            <a:extLst>
              <a:ext uri="{FF2B5EF4-FFF2-40B4-BE49-F238E27FC236}">
                <a16:creationId xmlns:a16="http://schemas.microsoft.com/office/drawing/2014/main" id="{DEDCAFF8-0F07-DC3C-F137-BF2252073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 r="3369"/>
          <a:stretch/>
        </p:blipFill>
        <p:spPr bwMode="auto">
          <a:xfrm>
            <a:off x="3926795" y="548680"/>
            <a:ext cx="5149080" cy="5256584"/>
          </a:xfrm>
          <a:prstGeom prst="rect">
            <a:avLst/>
          </a:prstGeom>
          <a:noFill/>
          <a:ln>
            <a:noFill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803" y="879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/>
              <a:t>Rotary encoder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803" y="727933"/>
            <a:ext cx="7056438" cy="5832475"/>
          </a:xfrm>
        </p:spPr>
        <p:txBody>
          <a:bodyPr/>
          <a:lstStyle/>
          <a:p>
            <a:r>
              <a:rPr lang="nl-NL" sz="2000" dirty="0"/>
              <a:t>Toestel met roterende as</a:t>
            </a:r>
          </a:p>
          <a:p>
            <a:r>
              <a:rPr lang="nl-NL" sz="2000" dirty="0"/>
              <a:t>Volumeknop</a:t>
            </a:r>
          </a:p>
          <a:p>
            <a:r>
              <a:rPr lang="nl-NL" sz="2000" dirty="0"/>
              <a:t>Menu scrollen</a:t>
            </a:r>
          </a:p>
          <a:p>
            <a:r>
              <a:rPr lang="nl-NL" sz="2000" dirty="0"/>
              <a:t>Drukknop</a:t>
            </a:r>
          </a:p>
          <a:p>
            <a:r>
              <a:rPr lang="nl-BE" sz="2000" dirty="0"/>
              <a:t>Genereert twee signalen</a:t>
            </a:r>
          </a:p>
          <a:p>
            <a:r>
              <a:rPr lang="nl-BE" sz="2000" dirty="0"/>
              <a:t>Signalen 90° in fase verschoven</a:t>
            </a:r>
          </a:p>
          <a:p>
            <a:r>
              <a:rPr lang="nl-BE" sz="2000" dirty="0"/>
              <a:t>Externe Interrupt SCK</a:t>
            </a:r>
          </a:p>
          <a:p>
            <a:endParaRPr lang="nl-BE" sz="2000" dirty="0"/>
          </a:p>
          <a:p>
            <a:endParaRPr lang="nl-BE" sz="2000" dirty="0"/>
          </a:p>
        </p:txBody>
      </p:sp>
      <p:pic>
        <p:nvPicPr>
          <p:cNvPr id="2" name="Afbeelding 1" descr="KY-040 ROTARY ENCODER MODÜLÜ - DEVELOPMENT MODULE - Ulutaş Elektronik">
            <a:extLst>
              <a:ext uri="{FF2B5EF4-FFF2-40B4-BE49-F238E27FC236}">
                <a16:creationId xmlns:a16="http://schemas.microsoft.com/office/drawing/2014/main" id="{35EE8D97-2577-02D0-DD89-647074B1D2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09120"/>
            <a:ext cx="1743075" cy="174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393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/>
              <a:t>Rotary encoder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r>
              <a:rPr lang="nl-BE" sz="2000" dirty="0"/>
              <a:t>Interrupt op CLK / A</a:t>
            </a:r>
          </a:p>
          <a:p>
            <a:r>
              <a:rPr lang="nl-BE" sz="2000" dirty="0"/>
              <a:t>Richting bepalen door DT / B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BFA2C06-6459-A9C2-004F-62FB8A8BA1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6" r="180" b="22413"/>
          <a:stretch/>
        </p:blipFill>
        <p:spPr>
          <a:xfrm>
            <a:off x="1835696" y="2207677"/>
            <a:ext cx="7056437" cy="465083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D391E8F-6778-F09D-E814-AD29C5CA5D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8" t="18813" r="36543" b="21741"/>
          <a:stretch/>
        </p:blipFill>
        <p:spPr>
          <a:xfrm>
            <a:off x="6012160" y="1275667"/>
            <a:ext cx="3131840" cy="93201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8508C81-8690-DD7E-E149-F9CA2F8500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6" t="31333" r="48731" b="40767"/>
          <a:stretch/>
        </p:blipFill>
        <p:spPr>
          <a:xfrm>
            <a:off x="6012160" y="115887"/>
            <a:ext cx="3131840" cy="10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3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19138"/>
          </a:xfrm>
        </p:spPr>
        <p:txBody>
          <a:bodyPr/>
          <a:lstStyle/>
          <a:p>
            <a:pPr eaLnBrk="1" hangingPunct="1"/>
            <a:r>
              <a:rPr lang="nl-NL" b="1" dirty="0"/>
              <a:t>Rotary encoder </a:t>
            </a:r>
            <a:endParaRPr lang="en-US" b="1" dirty="0">
              <a:solidFill>
                <a:srgbClr val="080808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09638"/>
            <a:ext cx="7056438" cy="5832475"/>
          </a:xfrm>
        </p:spPr>
        <p:txBody>
          <a:bodyPr/>
          <a:lstStyle/>
          <a:p>
            <a:pPr marL="0" indent="0">
              <a:buNone/>
            </a:pPr>
            <a:r>
              <a:rPr lang="nl-BE" sz="2000" dirty="0"/>
              <a:t>Mechanisch -&gt; </a:t>
            </a:r>
            <a:r>
              <a:rPr lang="nl-BE" sz="2000" dirty="0" err="1"/>
              <a:t>schakeldender</a:t>
            </a:r>
            <a:r>
              <a:rPr lang="nl-BE" sz="2000" dirty="0"/>
              <a:t>!</a:t>
            </a:r>
          </a:p>
          <a:p>
            <a:endParaRPr lang="nl-BE" sz="20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CC4685D-B135-7F86-E94A-5C85BF677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2" y="1721105"/>
            <a:ext cx="9144000" cy="5143909"/>
          </a:xfrm>
          <a:prstGeom prst="rect">
            <a:avLst/>
          </a:prstGeom>
        </p:spPr>
      </p:pic>
      <p:pic>
        <p:nvPicPr>
          <p:cNvPr id="2050" name="Picture 2" descr="Warning Icon Images - Free Download on Freepik">
            <a:extLst>
              <a:ext uri="{FF2B5EF4-FFF2-40B4-BE49-F238E27FC236}">
                <a16:creationId xmlns:a16="http://schemas.microsoft.com/office/drawing/2014/main" id="{696A4430-45B5-F8A0-681E-F1E78EA7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43601"/>
            <a:ext cx="1286272" cy="1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312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474</Words>
  <Application>Microsoft Office PowerPoint</Application>
  <PresentationFormat>Diavoorstelling (4:3)</PresentationFormat>
  <Paragraphs>185</Paragraphs>
  <Slides>35</Slides>
  <Notes>34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38" baseType="lpstr">
      <vt:lpstr>Arial</vt:lpstr>
      <vt:lpstr>Consolas</vt:lpstr>
      <vt:lpstr>template</vt:lpstr>
      <vt:lpstr>Projecten van het werkveld</vt:lpstr>
      <vt:lpstr>Inhoud</vt:lpstr>
      <vt:lpstr>Nucleo-F429ZI</vt:lpstr>
      <vt:lpstr>Inhoud</vt:lpstr>
      <vt:lpstr>STM32F429ZI</vt:lpstr>
      <vt:lpstr>Inhoud</vt:lpstr>
      <vt:lpstr>Rotary encoder</vt:lpstr>
      <vt:lpstr>Rotary encoder</vt:lpstr>
      <vt:lpstr>Rotary encoder </vt:lpstr>
      <vt:lpstr>PowerPoint-presentatie</vt:lpstr>
      <vt:lpstr>PowerPoint-presentatie</vt:lpstr>
      <vt:lpstr>PowerPoint-presentatie</vt:lpstr>
      <vt:lpstr>Inhoud</vt:lpstr>
      <vt:lpstr>OLED display</vt:lpstr>
      <vt:lpstr>OLED display</vt:lpstr>
      <vt:lpstr>OLED display</vt:lpstr>
      <vt:lpstr>OLED display</vt:lpstr>
      <vt:lpstr>OLED display</vt:lpstr>
      <vt:lpstr>OLED display</vt:lpstr>
      <vt:lpstr>OLED display</vt:lpstr>
      <vt:lpstr>Inhoud</vt:lpstr>
      <vt:lpstr>LwIP</vt:lpstr>
      <vt:lpstr>Inhoud</vt:lpstr>
      <vt:lpstr>MQTT</vt:lpstr>
      <vt:lpstr>MQTT</vt:lpstr>
      <vt:lpstr>MQTT</vt:lpstr>
      <vt:lpstr>PowerPoint-presentatie</vt:lpstr>
      <vt:lpstr>PowerPoint-presentatie</vt:lpstr>
      <vt:lpstr>PowerPoint-presentatie</vt:lpstr>
      <vt:lpstr>Inhoud</vt:lpstr>
      <vt:lpstr>FreeRTOS</vt:lpstr>
      <vt:lpstr>FreeRTOS</vt:lpstr>
      <vt:lpstr>FreeRTOS</vt:lpstr>
      <vt:lpstr>Inter-task communication</vt:lpstr>
      <vt:lpstr>FreeRTOS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Projecten van het werkveld</dc:title>
  <dc:creator>Bart Gysen</dc:creator>
  <cp:lastModifiedBy>Bart Gysen</cp:lastModifiedBy>
  <cp:revision>14</cp:revision>
  <dcterms:created xsi:type="dcterms:W3CDTF">2023-05-31T11:23:20Z</dcterms:created>
  <dcterms:modified xsi:type="dcterms:W3CDTF">2023-06-05T14:10:41Z</dcterms:modified>
</cp:coreProperties>
</file>